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1" r:id="rId3"/>
    <p:sldId id="263" r:id="rId4"/>
    <p:sldId id="266" r:id="rId5"/>
    <p:sldId id="267" r:id="rId6"/>
    <p:sldId id="271" r:id="rId7"/>
    <p:sldId id="282" r:id="rId8"/>
    <p:sldId id="280" r:id="rId9"/>
    <p:sldId id="274" r:id="rId10"/>
    <p:sldId id="277" r:id="rId11"/>
    <p:sldId id="273" r:id="rId12"/>
    <p:sldId id="28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BEA356-B72C-4EB4-90BE-497BB495E5F2}">
          <p14:sldIdLst>
            <p14:sldId id="257"/>
            <p14:sldId id="281"/>
            <p14:sldId id="263"/>
            <p14:sldId id="266"/>
            <p14:sldId id="267"/>
            <p14:sldId id="271"/>
            <p14:sldId id="282"/>
            <p14:sldId id="280"/>
            <p14:sldId id="274"/>
            <p14:sldId id="277"/>
            <p14:sldId id="273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C4612-0B9D-43E5-8253-A180EF3996E8}" v="19" dt="2025-02-25T18:45:15.365"/>
    <p1510:client id="{5383E0F9-FED4-74C6-1C1C-F7888A2D051E}" v="1" dt="2025-02-25T19:02:51.609"/>
    <p1510:client id="{A5D92B59-73FA-D77C-27AD-A54361CBB29D}" v="72" dt="2025-02-25T19:01:48.363"/>
    <p1510:client id="{AF1ECFD1-078F-4BBB-893D-82066F17B8D4}" v="72" dt="2025-02-25T03:47:14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87858" autoAdjust="0"/>
  </p:normalViewPr>
  <p:slideViewPr>
    <p:cSldViewPr snapToGrid="0">
      <p:cViewPr varScale="1">
        <p:scale>
          <a:sx n="97" d="100"/>
          <a:sy n="97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DA62C-0273-4180-A56F-6FBA6E6264E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75AB4-F190-48DA-922A-61247159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75AB4-F190-48DA-922A-61247159C0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75AB4-F190-48DA-922A-61247159C0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2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2BEA-B021-6C04-3697-7A814B815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7792-316F-0837-2A35-5997D0F5D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1F70B-B8B1-478E-8F32-D39FF87C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2D01-C759-4532-8AE6-91AD4DD4E52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9E912-3866-1409-B440-B586FE66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B7EE6-3BDF-2E91-FC44-2CC21E60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587-90F6-4765-A932-9AB6BFDE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1DDB-64A6-90B4-B1F5-30A20405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8BC0B-25D6-AB74-7BB8-2A933301B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4BED2-3A48-D8F5-F052-80314065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2D01-C759-4532-8AE6-91AD4DD4E52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4987E-A7D5-21F1-FD55-F365FB68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253D5-9BF1-B8F9-8180-CE829EE3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587-90F6-4765-A932-9AB6BFDE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8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48DEE0-EDB3-0AFC-00F4-DBFB7EB55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1542C-E8D5-7AAF-E82F-2BA8278EB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F4A1F-40E8-91FA-D78D-F821CFDB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2D01-C759-4532-8AE6-91AD4DD4E52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14774-927A-D00F-051E-E7A7E6D3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A597F-3A96-F6B6-14F5-7A3ABB39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587-90F6-4765-A932-9AB6BFDE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4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2517-AEAB-5E2C-C409-9B5087FA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47818-780D-86F8-6653-AF1992285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76E55-5F9E-69C7-814F-ED4134AB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2D01-C759-4532-8AE6-91AD4DD4E52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1FBE0-46D4-93D8-0069-64D89632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057A3-764F-8F92-0B11-F61ADA86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587-90F6-4765-A932-9AB6BFDE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1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9A2F-4AC4-3A26-A993-72D6EA54C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0E68A-4AF5-8EB9-6D52-D43D286EB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89B8A-3A1E-450C-635B-B607B0FF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2D01-C759-4532-8AE6-91AD4DD4E52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84754-2B7B-7DA5-C232-71EFEF25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96350-13FA-3D8E-48C8-C97F875C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587-90F6-4765-A932-9AB6BFDE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6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90D3-88A6-E64A-9A2F-81A0E4E5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0110C-4E76-C078-76E9-A647D335A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819FB-0AA5-C3A1-06BC-565337B7E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40613-F84E-20E6-2D98-D2D2F320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2D01-C759-4532-8AE6-91AD4DD4E52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9DADE-5BE0-DBF9-A47D-B9898AEF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861AE-3937-8F92-DD19-657A0ABD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587-90F6-4765-A932-9AB6BFDE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2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1076-5089-8AD8-0B20-B7677E93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707C3-FA33-AA68-556C-AFAF585D0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02824-EE60-E1B8-0840-DFF4F6AEF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94D4B-B631-B85D-F50B-001957064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054A9-5B73-2512-0319-1EC63CC4E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844FB-5180-A304-0736-18DAE297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2D01-C759-4532-8AE6-91AD4DD4E52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360C30-77B2-7A38-0061-1702B16B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0D485-C6B1-98E9-00EA-21004669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587-90F6-4765-A932-9AB6BFDE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3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9146-6B9D-2853-C833-33903FAD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54012-C55C-651E-37FD-052A0DEA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2D01-C759-4532-8AE6-91AD4DD4E52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71504-F4B9-35D3-34B3-FE44AF4C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0992A-EE7E-8B63-4803-F9FAD915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587-90F6-4765-A932-9AB6BFDE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922579-AEA0-AADF-3652-D34B02C6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2D01-C759-4532-8AE6-91AD4DD4E52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33A50-638E-15C4-4D70-F73CAB3D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50F9D-D318-6D8E-8011-2283B459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587-90F6-4765-A932-9AB6BFDE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6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E7C0-99C0-CBE6-E2E7-5444C6C3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52B6B-F9FC-C46B-7274-DF5B9166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6E3F8-9E1B-B738-2E15-8A0E686AD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C84C8-48C0-3CAA-06D5-1AE13081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2D01-C759-4532-8AE6-91AD4DD4E52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99090-172F-2B26-6AD8-510A7231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0331A-CE26-2425-DE11-D2193CBE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587-90F6-4765-A932-9AB6BFDE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0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86DF-92D4-A14A-D594-35DABB0D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BDB0A-C29A-BBEE-E560-497D8C675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D2605-259F-121B-B8FA-28A3EAC3B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78F62-C048-E230-47F6-C39535FA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2D01-C759-4532-8AE6-91AD4DD4E52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399FB-C849-F313-B325-0B85BCD6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2534C-6AF2-5BCD-08AE-A0137B30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587-90F6-4765-A932-9AB6BFDE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8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044F4-8378-425B-1458-0DF81E7A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98E21-1541-9ECA-6338-D1C0BDB37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DB05A-84DE-D268-DDD5-F3BD2BF30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2D01-C759-4532-8AE6-91AD4DD4E52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4329-4179-B0FA-CCA6-0CDE44141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281D9-B6DE-44FA-AB72-CB9F4900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25587-90F6-4765-A932-9AB6BFDED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8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3106192@N03/43560611381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79567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profile/summary/51-8031.0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alculator, pen, compass, money and a paper with graphs printed on it">
            <a:extLst>
              <a:ext uri="{FF2B5EF4-FFF2-40B4-BE49-F238E27FC236}">
                <a16:creationId xmlns:a16="http://schemas.microsoft.com/office/drawing/2014/main" id="{49D28DCB-9172-F2B7-D930-1CE8D7D43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0" r="23517"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48B4AF-D7E6-9087-5389-43FFF8FBC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 Financial Report-</a:t>
            </a:r>
            <a:b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of January 31, 2025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8008F3-4FCA-93BD-0CF0-8877F9041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999" y="743802"/>
            <a:ext cx="3681501" cy="1382393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of Martinsville</a:t>
            </a:r>
          </a:p>
        </p:txBody>
      </p:sp>
    </p:spTree>
    <p:extLst>
      <p:ext uri="{BB962C8B-B14F-4D97-AF65-F5344CB8AC3E}">
        <p14:creationId xmlns:p14="http://schemas.microsoft.com/office/powerpoint/2010/main" val="18822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CDC4D6-0D61-6EAB-4815-90709E785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C86C0-2432-BD1E-680D-40DCAF4F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42" y="238815"/>
            <a:ext cx="4412021" cy="3598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  <a:latin typeface="Bell MT" panose="02020503060305020303" pitchFamily="18" charset="0"/>
              </a:rPr>
              <a:t>MiNet</a:t>
            </a: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FF"/>
                </a:solidFill>
                <a:latin typeface="Bell MT" panose="02020503060305020303" pitchFamily="18" charset="0"/>
              </a:rPr>
              <a:t>Enterprise Fund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of January 31, 2025 </a:t>
            </a:r>
            <a:b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Budget Use-58.3%</a:t>
            </a:r>
            <a:b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66D996-C20B-681B-D72E-EA49C2A8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25276"/>
              </p:ext>
            </p:extLst>
          </p:nvPr>
        </p:nvGraphicFramePr>
        <p:xfrm>
          <a:off x="5732379" y="138364"/>
          <a:ext cx="6353342" cy="6629398"/>
        </p:xfrm>
        <a:graphic>
          <a:graphicData uri="http://schemas.openxmlformats.org/drawingml/2006/table">
            <a:tbl>
              <a:tblPr/>
              <a:tblGrid>
                <a:gridCol w="1763530">
                  <a:extLst>
                    <a:ext uri="{9D8B030D-6E8A-4147-A177-3AD203B41FA5}">
                      <a16:colId xmlns:a16="http://schemas.microsoft.com/office/drawing/2014/main" val="4113166974"/>
                    </a:ext>
                  </a:extLst>
                </a:gridCol>
                <a:gridCol w="880317">
                  <a:extLst>
                    <a:ext uri="{9D8B030D-6E8A-4147-A177-3AD203B41FA5}">
                      <a16:colId xmlns:a16="http://schemas.microsoft.com/office/drawing/2014/main" val="1827816001"/>
                    </a:ext>
                  </a:extLst>
                </a:gridCol>
                <a:gridCol w="880317">
                  <a:extLst>
                    <a:ext uri="{9D8B030D-6E8A-4147-A177-3AD203B41FA5}">
                      <a16:colId xmlns:a16="http://schemas.microsoft.com/office/drawing/2014/main" val="3162944319"/>
                    </a:ext>
                  </a:extLst>
                </a:gridCol>
                <a:gridCol w="686300">
                  <a:extLst>
                    <a:ext uri="{9D8B030D-6E8A-4147-A177-3AD203B41FA5}">
                      <a16:colId xmlns:a16="http://schemas.microsoft.com/office/drawing/2014/main" val="2188348874"/>
                    </a:ext>
                  </a:extLst>
                </a:gridCol>
                <a:gridCol w="509658">
                  <a:extLst>
                    <a:ext uri="{9D8B030D-6E8A-4147-A177-3AD203B41FA5}">
                      <a16:colId xmlns:a16="http://schemas.microsoft.com/office/drawing/2014/main" val="1296341653"/>
                    </a:ext>
                  </a:extLst>
                </a:gridCol>
                <a:gridCol w="845568">
                  <a:extLst>
                    <a:ext uri="{9D8B030D-6E8A-4147-A177-3AD203B41FA5}">
                      <a16:colId xmlns:a16="http://schemas.microsoft.com/office/drawing/2014/main" val="654212592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val="3675660718"/>
                    </a:ext>
                  </a:extLst>
                </a:gridCol>
              </a:tblGrid>
              <a:tr h="545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CATEGORIES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 2024-25 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Encumbrances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Revised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CY % of Budget Used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 2023-24 Actual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LY % of Budget Used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369287"/>
                  </a:ext>
                </a:extLst>
              </a:tr>
              <a:tr h="32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08534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42 - FRANCHISE FEES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11493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45 - REV-USE MONEY/PROP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24030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46 - CHARGES FOR SERVICES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918,635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2,106,741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1,069,448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433746"/>
                  </a:ext>
                </a:extLst>
              </a:tr>
              <a:tr h="553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47 - RECOVERD &amp; OTHR/DEBT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28,584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19,441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29824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48 - INTERGOV REVENUE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54,226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140,940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98,550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22964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1,002,436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2,280,031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1,187,515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69585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437899"/>
                  </a:ext>
                </a:extLst>
              </a:tr>
              <a:tr h="32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432357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50 - SALARY AND BENEFITS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(573,050)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(822,479)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(337,587)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982130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52 - SUPPLIES &amp; MATERIALS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(45,051)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(148,400)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(57,258)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442333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54 - CONTRACTUAL &amp; OTHER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(163,391)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36,906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(419,625)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(228,549)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384022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55 - UTILITIES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(342,478)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(508,400)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(303,832)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762219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56 - OTHER EXP/ FIN. USES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(9,387)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(5,500)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(3,707)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16959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58 - CAPITAL OUTLAYS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(291,579)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1,870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(59,120)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989603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(1,424,936)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38,776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(1,904,404)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(990,052)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120001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233179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Excess Rev. Over  (Under) Exp.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(422,500)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38,776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375,627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-121.3%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197,462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83131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691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3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28494A-43BB-6DF1-300A-A9EF6D767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C900C-543F-321B-3B99-19DE29C9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74" y="235889"/>
            <a:ext cx="4412021" cy="31931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ell MT" panose="02020503060305020303" pitchFamily="18" charset="0"/>
              </a:rPr>
              <a:t>Refuse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FF"/>
                </a:solidFill>
                <a:latin typeface="Bell MT" panose="02020503060305020303" pitchFamily="18" charset="0"/>
              </a:rPr>
              <a:t>Enterprise Fund</a:t>
            </a:r>
            <a:br>
              <a:rPr lang="en-US" sz="2800" dirty="0">
                <a:solidFill>
                  <a:srgbClr val="FFFFFF"/>
                </a:solidFill>
                <a:latin typeface="Bell MT" panose="02020503060305020303" pitchFamily="18" charset="0"/>
              </a:rPr>
            </a:br>
            <a:br>
              <a:rPr lang="en-US" sz="2800" dirty="0">
                <a:solidFill>
                  <a:srgbClr val="FFFFFF"/>
                </a:solidFill>
                <a:latin typeface="Bell MT" panose="02020503060305020303" pitchFamily="18" charset="0"/>
              </a:rPr>
            </a:br>
            <a: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of January 31, 2025 </a:t>
            </a:r>
            <a:b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Budget Use-58.3%</a:t>
            </a:r>
            <a:b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kern="1200" dirty="0">
              <a:solidFill>
                <a:srgbClr val="FFFFFF"/>
              </a:solidFill>
              <a:latin typeface="Bell MT" panose="020205030603050203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64E2B5-2569-E16E-B898-D0ABBEF35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72938"/>
              </p:ext>
            </p:extLst>
          </p:nvPr>
        </p:nvGraphicFramePr>
        <p:xfrm>
          <a:off x="5684697" y="372978"/>
          <a:ext cx="6370945" cy="6281074"/>
        </p:xfrm>
        <a:graphic>
          <a:graphicData uri="http://schemas.openxmlformats.org/drawingml/2006/table">
            <a:tbl>
              <a:tblPr/>
              <a:tblGrid>
                <a:gridCol w="1731947">
                  <a:extLst>
                    <a:ext uri="{9D8B030D-6E8A-4147-A177-3AD203B41FA5}">
                      <a16:colId xmlns:a16="http://schemas.microsoft.com/office/drawing/2014/main" val="522310131"/>
                    </a:ext>
                  </a:extLst>
                </a:gridCol>
                <a:gridCol w="730339">
                  <a:extLst>
                    <a:ext uri="{9D8B030D-6E8A-4147-A177-3AD203B41FA5}">
                      <a16:colId xmlns:a16="http://schemas.microsoft.com/office/drawing/2014/main" val="3418905475"/>
                    </a:ext>
                  </a:extLst>
                </a:gridCol>
                <a:gridCol w="782506">
                  <a:extLst>
                    <a:ext uri="{9D8B030D-6E8A-4147-A177-3AD203B41FA5}">
                      <a16:colId xmlns:a16="http://schemas.microsoft.com/office/drawing/2014/main" val="2821098845"/>
                    </a:ext>
                  </a:extLst>
                </a:gridCol>
                <a:gridCol w="803374">
                  <a:extLst>
                    <a:ext uri="{9D8B030D-6E8A-4147-A177-3AD203B41FA5}">
                      <a16:colId xmlns:a16="http://schemas.microsoft.com/office/drawing/2014/main" val="1571797661"/>
                    </a:ext>
                  </a:extLst>
                </a:gridCol>
                <a:gridCol w="710548">
                  <a:extLst>
                    <a:ext uri="{9D8B030D-6E8A-4147-A177-3AD203B41FA5}">
                      <a16:colId xmlns:a16="http://schemas.microsoft.com/office/drawing/2014/main" val="3804560039"/>
                    </a:ext>
                  </a:extLst>
                </a:gridCol>
                <a:gridCol w="751973">
                  <a:extLst>
                    <a:ext uri="{9D8B030D-6E8A-4147-A177-3AD203B41FA5}">
                      <a16:colId xmlns:a16="http://schemas.microsoft.com/office/drawing/2014/main" val="591517822"/>
                    </a:ext>
                  </a:extLst>
                </a:gridCol>
                <a:gridCol w="860258">
                  <a:extLst>
                    <a:ext uri="{9D8B030D-6E8A-4147-A177-3AD203B41FA5}">
                      <a16:colId xmlns:a16="http://schemas.microsoft.com/office/drawing/2014/main" val="1009034073"/>
                    </a:ext>
                  </a:extLst>
                </a:gridCol>
              </a:tblGrid>
              <a:tr h="602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CATEGORIES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 2024-25 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Encumbrances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Revised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CY % of Budget Used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 2023-24 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LY % of Budget Used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00456"/>
                  </a:ext>
                </a:extLst>
              </a:tr>
              <a:tr h="224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98400"/>
                  </a:ext>
                </a:extLst>
              </a:tr>
              <a:tr h="40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45 - REV-USE MONEY/PROP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109,190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179,750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129,259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115585"/>
                  </a:ext>
                </a:extLst>
              </a:tr>
              <a:tr h="40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46 - CHARGES FOR SERVICES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1,205,376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1,943,700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1,129,699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60076"/>
                  </a:ext>
                </a:extLst>
              </a:tr>
              <a:tr h="40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47 - RECOVERD &amp; OTHR/DEBT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12,504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21123"/>
                  </a:ext>
                </a:extLst>
              </a:tr>
              <a:tr h="224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Revenue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1,327,070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2,136,950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62.1%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1,263,522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60.7%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616634"/>
                  </a:ext>
                </a:extLst>
              </a:tr>
              <a:tr h="22408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16170"/>
                  </a:ext>
                </a:extLst>
              </a:tr>
              <a:tr h="224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Expense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428104"/>
                  </a:ext>
                </a:extLst>
              </a:tr>
              <a:tr h="40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50 - SALARY AND BENEFITS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(291,501)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(594,721)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(317,074)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95156"/>
                  </a:ext>
                </a:extLst>
              </a:tr>
              <a:tr h="40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52 - SUPPLIES &amp; MATERIALS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(61,113)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(104,050)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(50,829)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402028"/>
                  </a:ext>
                </a:extLst>
              </a:tr>
              <a:tr h="224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53 - PROF. SERVICES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(46,248)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(85,000)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(47,029)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986828"/>
                  </a:ext>
                </a:extLst>
              </a:tr>
              <a:tr h="40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54 - CONTRACTUAL &amp; OTHER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(414,510)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(853,892)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(462,210)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402247"/>
                  </a:ext>
                </a:extLst>
              </a:tr>
              <a:tr h="224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55 - UTILITIES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(18,248)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(30,655)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(16,449)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569928"/>
                  </a:ext>
                </a:extLst>
              </a:tr>
              <a:tr h="40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56 - OTHER EXP/ FIN. USES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(2,469)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(2,469)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(2,469)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985574"/>
                  </a:ext>
                </a:extLst>
              </a:tr>
              <a:tr h="224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57 - DEBT SERVICES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(52,356)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(52,357)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(52,580)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446408"/>
                  </a:ext>
                </a:extLst>
              </a:tr>
              <a:tr h="224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58 - CAPITAL OUTLAYS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(372,643)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433914"/>
                  </a:ext>
                </a:extLst>
              </a:tr>
              <a:tr h="40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Expense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(886,444)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(1,723,144)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51.7%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(1,321,282)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56.0%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870552"/>
                  </a:ext>
                </a:extLst>
              </a:tr>
              <a:tr h="2352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688941"/>
                  </a:ext>
                </a:extLst>
              </a:tr>
              <a:tr h="40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Excess Rev. Over  (Under) Exp.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440,626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413,806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105.6%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(57,759)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34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37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58048B4-3F65-4EB9-ABA8-099353BE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6FDC7-FA83-37A4-0181-4C28A4156B06}"/>
              </a:ext>
            </a:extLst>
          </p:cNvPr>
          <p:cNvSpPr/>
          <p:nvPr/>
        </p:nvSpPr>
        <p:spPr>
          <a:xfrm>
            <a:off x="-1436" y="-2871"/>
            <a:ext cx="12179631" cy="69009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E2FDE4-8ECB-4D0B-B871-D4EE5260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Yellow and blue symbols">
            <a:extLst>
              <a:ext uri="{FF2B5EF4-FFF2-40B4-BE49-F238E27FC236}">
                <a16:creationId xmlns:a16="http://schemas.microsoft.com/office/drawing/2014/main" id="{228A00B7-76E4-2024-5F86-2EB6B905EC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rcRect t="12502" b="13969"/>
          <a:stretch/>
        </p:blipFill>
        <p:spPr>
          <a:xfrm>
            <a:off x="20" y="-1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FBEFA5-F851-B39F-9F76-E2829A74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307" y="2473111"/>
            <a:ext cx="9039449" cy="12013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Times New Roman"/>
                <a:cs typeface="Times New Roman"/>
              </a:rPr>
              <a:t>Questions &amp; Comments</a:t>
            </a:r>
            <a:endParaRPr lang="en-US" sz="8000">
              <a:solidFill>
                <a:schemeClr val="bg1"/>
              </a:solidFill>
              <a:latin typeface="Times New Roman"/>
              <a:ea typeface="Calibri Light"/>
              <a:cs typeface="Times New Roman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86DB23-FEFE-4C3A-88FA-8E855AB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BB22FAF-4B4F-40B1-97FF-67CD036C8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8488D89-E3BB-4E60-BF44-5F0BE92E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8FA7B87-C151-46CF-9E07-DD4FD9717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99EB480-500C-4A3E-BED3-513B88DB0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115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EBA46-9207-836F-857D-A6EC1CE7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24151-F03C-CD65-E5F6-4FD1EA16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156550"/>
            <a:ext cx="3345799" cy="415981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    FUND</a:t>
            </a:r>
            <a:b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br>
              <a:rPr lang="en-US" sz="5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 of January 31, 2025</a:t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Budget Use-58.3%</a:t>
            </a:r>
            <a:b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8EDBB3-461E-830F-3CA5-B959D00A1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47178"/>
              </p:ext>
            </p:extLst>
          </p:nvPr>
        </p:nvGraphicFramePr>
        <p:xfrm>
          <a:off x="4368325" y="267799"/>
          <a:ext cx="7628020" cy="6457840"/>
        </p:xfrm>
        <a:graphic>
          <a:graphicData uri="http://schemas.openxmlformats.org/drawingml/2006/table">
            <a:tbl>
              <a:tblPr/>
              <a:tblGrid>
                <a:gridCol w="1973962">
                  <a:extLst>
                    <a:ext uri="{9D8B030D-6E8A-4147-A177-3AD203B41FA5}">
                      <a16:colId xmlns:a16="http://schemas.microsoft.com/office/drawing/2014/main" val="1311579444"/>
                    </a:ext>
                  </a:extLst>
                </a:gridCol>
                <a:gridCol w="982022">
                  <a:extLst>
                    <a:ext uri="{9D8B030D-6E8A-4147-A177-3AD203B41FA5}">
                      <a16:colId xmlns:a16="http://schemas.microsoft.com/office/drawing/2014/main" val="450092675"/>
                    </a:ext>
                  </a:extLst>
                </a:gridCol>
                <a:gridCol w="965487">
                  <a:extLst>
                    <a:ext uri="{9D8B030D-6E8A-4147-A177-3AD203B41FA5}">
                      <a16:colId xmlns:a16="http://schemas.microsoft.com/office/drawing/2014/main" val="1213697932"/>
                    </a:ext>
                  </a:extLst>
                </a:gridCol>
                <a:gridCol w="859682">
                  <a:extLst>
                    <a:ext uri="{9D8B030D-6E8A-4147-A177-3AD203B41FA5}">
                      <a16:colId xmlns:a16="http://schemas.microsoft.com/office/drawing/2014/main" val="2342258377"/>
                    </a:ext>
                  </a:extLst>
                </a:gridCol>
                <a:gridCol w="833230">
                  <a:extLst>
                    <a:ext uri="{9D8B030D-6E8A-4147-A177-3AD203B41FA5}">
                      <a16:colId xmlns:a16="http://schemas.microsoft.com/office/drawing/2014/main" val="1834709317"/>
                    </a:ext>
                  </a:extLst>
                </a:gridCol>
                <a:gridCol w="1071294">
                  <a:extLst>
                    <a:ext uri="{9D8B030D-6E8A-4147-A177-3AD203B41FA5}">
                      <a16:colId xmlns:a16="http://schemas.microsoft.com/office/drawing/2014/main" val="4134915347"/>
                    </a:ext>
                  </a:extLst>
                </a:gridCol>
                <a:gridCol w="942343">
                  <a:extLst>
                    <a:ext uri="{9D8B030D-6E8A-4147-A177-3AD203B41FA5}">
                      <a16:colId xmlns:a16="http://schemas.microsoft.com/office/drawing/2014/main" val="1830184447"/>
                    </a:ext>
                  </a:extLst>
                </a:gridCol>
              </a:tblGrid>
              <a:tr h="567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CATEGORIES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FYTD 2024-25 Actual 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Encumbrances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Revised Budget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CY % of Budget Used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 2023-24 Actual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LY % of Budget Used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65252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27865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39 - REAL PROP TAXES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4,543,249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7,860,482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57.8%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4,256,085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55.7%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54718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40 - PERSNL/BUS PROP TAX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2,823,552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2,744,500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102.9%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2,604,580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103.2%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31664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41 - SALES &amp; OTHER TAXES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4,639,928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8,618,071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53.8%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4,462,230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55.4%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23097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42 - FRANCHISE FEES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31,925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1,577,624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275,058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49.8%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182134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43 - PERMITS &amp; LICENSES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409,571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2,280,300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18.0%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120,085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83964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44 - FINES/COURT/FORFEIT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114,923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128,750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89.3%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61,820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47.3%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25823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45 - REV-USE MONEY/PROP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442,512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1,752,157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25.3%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852,344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51.7%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228269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46 - CHARGES FOR SERVICES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575,524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841,350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68.4%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462,038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52.9%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74735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47 - RECOVERD &amp; OTHR/DEBT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405,876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542,425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74.8%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476,584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53.9%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012828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48 - INTERGOV REVENUE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4,398,142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7,006,569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62.8%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6,241,651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48367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49 - TRANS FROM OTHR FUND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3,075,550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4,501,100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68.3%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1,475,022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00376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90 - BUDGETARY OFFSET ACC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243,102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054352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 Total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21,460,751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38,096,430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21,287,498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52.4%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23629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3541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50 - SALARY AND BENEFITS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(11,335,610)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(20,461,581)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55.4%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(11,276,708)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51.8%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824705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51 - INTERGOV EXPENSES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(794,328)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(22,996)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(2,177,435)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37.3%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(913,984)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172487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52 - SUPPLIES &amp; MATERIALS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(815,053)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(49,023)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(1,273,049)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(736,483)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43.6%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22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53 - PROF. SERVICES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(324,414)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(27,528)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(222,814)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157.0%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(164,007)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65.1%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96817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54 - CONTRACTUAL &amp; OTHER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(2,150,861)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(763,697)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(2,674,302)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101.2%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(2,844,973)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61.6%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58738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55 - UTILITIES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(434,868)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(950,325)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(639,246)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49.0%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65832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56 - OTHER EXP/ FIN. USES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(1,166,412)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(1,149,412)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101.5%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(826,778)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192.9%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42423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57 - DEBT SERVICES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(1,004,519)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83.6%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2492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58 - CAPITAL OUTLAYS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(100,223)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(256,078)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(4,200)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8483.3%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58000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59 - TRANS TO OTHR FUNDS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(4,836,482)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(8,207,622)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58.9%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(3,818,978)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52.0%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34620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90 - BUDGETARY OFFSET ACC</a:t>
                      </a:r>
                    </a:p>
                  </a:txBody>
                  <a:tcPr marL="63782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33242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 Total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(21,958,251)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(1,119,322)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(37,120,740)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61.5%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(22,225,675)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54.7%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642062"/>
                  </a:ext>
                </a:extLst>
              </a:tr>
              <a:tr h="210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Excess Rev. Over  (Under) Exp.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(497,499)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(1,119,322)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975,690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-140.8%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(938,178)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B3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74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84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96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DE8CE-BF52-CD75-C81E-ADB022EB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315079"/>
            <a:ext cx="3248046" cy="366135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of January 31, 2025</a:t>
            </a:r>
            <a:b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Budget Use-58.3%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643C7D-E069-1A0F-1FA8-54574CE9D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57907"/>
              </p:ext>
            </p:extLst>
          </p:nvPr>
        </p:nvGraphicFramePr>
        <p:xfrm>
          <a:off x="4385884" y="193203"/>
          <a:ext cx="7564071" cy="6489411"/>
        </p:xfrm>
        <a:graphic>
          <a:graphicData uri="http://schemas.openxmlformats.org/drawingml/2006/table">
            <a:tbl>
              <a:tblPr/>
              <a:tblGrid>
                <a:gridCol w="1957412">
                  <a:extLst>
                    <a:ext uri="{9D8B030D-6E8A-4147-A177-3AD203B41FA5}">
                      <a16:colId xmlns:a16="http://schemas.microsoft.com/office/drawing/2014/main" val="820462639"/>
                    </a:ext>
                  </a:extLst>
                </a:gridCol>
                <a:gridCol w="973788">
                  <a:extLst>
                    <a:ext uri="{9D8B030D-6E8A-4147-A177-3AD203B41FA5}">
                      <a16:colId xmlns:a16="http://schemas.microsoft.com/office/drawing/2014/main" val="804303959"/>
                    </a:ext>
                  </a:extLst>
                </a:gridCol>
                <a:gridCol w="1020800">
                  <a:extLst>
                    <a:ext uri="{9D8B030D-6E8A-4147-A177-3AD203B41FA5}">
                      <a16:colId xmlns:a16="http://schemas.microsoft.com/office/drawing/2014/main" val="3538913923"/>
                    </a:ext>
                  </a:extLst>
                </a:gridCol>
                <a:gridCol w="789069">
                  <a:extLst>
                    <a:ext uri="{9D8B030D-6E8A-4147-A177-3AD203B41FA5}">
                      <a16:colId xmlns:a16="http://schemas.microsoft.com/office/drawing/2014/main" val="4006767754"/>
                    </a:ext>
                  </a:extLst>
                </a:gridCol>
                <a:gridCol w="826245">
                  <a:extLst>
                    <a:ext uri="{9D8B030D-6E8A-4147-A177-3AD203B41FA5}">
                      <a16:colId xmlns:a16="http://schemas.microsoft.com/office/drawing/2014/main" val="2093182064"/>
                    </a:ext>
                  </a:extLst>
                </a:gridCol>
                <a:gridCol w="1062314">
                  <a:extLst>
                    <a:ext uri="{9D8B030D-6E8A-4147-A177-3AD203B41FA5}">
                      <a16:colId xmlns:a16="http://schemas.microsoft.com/office/drawing/2014/main" val="760200829"/>
                    </a:ext>
                  </a:extLst>
                </a:gridCol>
                <a:gridCol w="934443">
                  <a:extLst>
                    <a:ext uri="{9D8B030D-6E8A-4147-A177-3AD203B41FA5}">
                      <a16:colId xmlns:a16="http://schemas.microsoft.com/office/drawing/2014/main" val="3255853630"/>
                    </a:ext>
                  </a:extLst>
                </a:gridCol>
              </a:tblGrid>
              <a:tr h="747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CATEGORIES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FYTD 2024-25 Actual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Encumbrances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Revised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CY % of Budget Used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 2023-24 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LY % of Budget Used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307213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2502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39 - REAL PROP TAXES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4,543,249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7,860,482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4,256,085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01235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40 - PERSNL/BUS PROP TAX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2,823,552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2,744,500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2,604,580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103.2%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546638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41 - SALES &amp; OTHER TAXES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4,639,928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8,618,071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4,462,230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89302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42 - FRANCHISE FEES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31,925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1,577,624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275,058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578375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43 - PERMITS &amp; LICENSES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409,571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2,280,300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120,085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66324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44 - FINES/COURT/FORFEIT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114,923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128,750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61,820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9334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45 - REV-USE MONEY/PROP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442,512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1,752,157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852,344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16158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46 - CHARGES FOR SERVICES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575,524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841,350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462,038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27329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47 - RECOVERD &amp; OTHR/DEBT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405,876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542,425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476,584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02545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48 - INTERGOV REVENUE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4,398,142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7,006,569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6,241,651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431325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49 - TRANS FROM OTHR FUND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3,075,550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4,501,100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1,475,022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243373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90 - BUDGETARY OFFSET ACC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243,102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80666"/>
                  </a:ext>
                </a:extLst>
              </a:tr>
              <a:tr h="410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21,460,751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38,096,430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21,287,498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29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26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EBA46-9207-836F-857D-A6EC1CE7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24151-F03C-CD65-E5F6-4FD1EA16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55" y="156550"/>
            <a:ext cx="3345799" cy="4583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b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 of 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31, 2025</a:t>
            </a:r>
            <a:r>
              <a:rPr lang="en-US" sz="2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Budget Use-58.3%</a:t>
            </a:r>
            <a:endParaRPr lang="en-US" sz="22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969F66-E7BC-C47E-8D79-2E1746CBE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9230"/>
              </p:ext>
            </p:extLst>
          </p:nvPr>
        </p:nvGraphicFramePr>
        <p:xfrm>
          <a:off x="4436680" y="248668"/>
          <a:ext cx="7510678" cy="6410810"/>
        </p:xfrm>
        <a:graphic>
          <a:graphicData uri="http://schemas.openxmlformats.org/drawingml/2006/table">
            <a:tbl>
              <a:tblPr/>
              <a:tblGrid>
                <a:gridCol w="2071205">
                  <a:extLst>
                    <a:ext uri="{9D8B030D-6E8A-4147-A177-3AD203B41FA5}">
                      <a16:colId xmlns:a16="http://schemas.microsoft.com/office/drawing/2014/main" val="4140701789"/>
                    </a:ext>
                  </a:extLst>
                </a:gridCol>
                <a:gridCol w="920305">
                  <a:extLst>
                    <a:ext uri="{9D8B030D-6E8A-4147-A177-3AD203B41FA5}">
                      <a16:colId xmlns:a16="http://schemas.microsoft.com/office/drawing/2014/main" val="1239097698"/>
                    </a:ext>
                  </a:extLst>
                </a:gridCol>
                <a:gridCol w="957364">
                  <a:extLst>
                    <a:ext uri="{9D8B030D-6E8A-4147-A177-3AD203B41FA5}">
                      <a16:colId xmlns:a16="http://schemas.microsoft.com/office/drawing/2014/main" val="438236372"/>
                    </a:ext>
                  </a:extLst>
                </a:gridCol>
                <a:gridCol w="840010">
                  <a:extLst>
                    <a:ext uri="{9D8B030D-6E8A-4147-A177-3AD203B41FA5}">
                      <a16:colId xmlns:a16="http://schemas.microsoft.com/office/drawing/2014/main" val="2999829959"/>
                    </a:ext>
                  </a:extLst>
                </a:gridCol>
                <a:gridCol w="982071">
                  <a:extLst>
                    <a:ext uri="{9D8B030D-6E8A-4147-A177-3AD203B41FA5}">
                      <a16:colId xmlns:a16="http://schemas.microsoft.com/office/drawing/2014/main" val="2127295390"/>
                    </a:ext>
                  </a:extLst>
                </a:gridCol>
                <a:gridCol w="988247">
                  <a:extLst>
                    <a:ext uri="{9D8B030D-6E8A-4147-A177-3AD203B41FA5}">
                      <a16:colId xmlns:a16="http://schemas.microsoft.com/office/drawing/2014/main" val="4188359978"/>
                    </a:ext>
                  </a:extLst>
                </a:gridCol>
                <a:gridCol w="751476">
                  <a:extLst>
                    <a:ext uri="{9D8B030D-6E8A-4147-A177-3AD203B41FA5}">
                      <a16:colId xmlns:a16="http://schemas.microsoft.com/office/drawing/2014/main" val="3036711188"/>
                    </a:ext>
                  </a:extLst>
                </a:gridCol>
              </a:tblGrid>
              <a:tr h="579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CATEGORIES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FYTD 2024-25 Actual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Encumbrances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Revised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CY % of Budget Used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 2023-24 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LY % of Budget Used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65398"/>
                  </a:ext>
                </a:extLst>
              </a:tr>
              <a:tr h="33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1C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865912"/>
                  </a:ext>
                </a:extLst>
              </a:tr>
              <a:tr h="45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50 - SALARY AND BENEFITS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(11,335,610)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(20,461,581)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(11,276,708)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94574"/>
                  </a:ext>
                </a:extLst>
              </a:tr>
              <a:tr h="45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51 - INTERGOV EXPENSES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(794,328)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(22,996)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(2,177,435)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(913,984)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09805"/>
                  </a:ext>
                </a:extLst>
              </a:tr>
              <a:tr h="45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52 - SUPPLIES &amp; MATERIALS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(815,053)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(49,023)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(1,273,049)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(736,483)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50630"/>
                  </a:ext>
                </a:extLst>
              </a:tr>
              <a:tr h="45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53 - PROF. SERVICES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(324,414)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(27,528)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(222,814)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157.0%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(164,007)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65340"/>
                  </a:ext>
                </a:extLst>
              </a:tr>
              <a:tr h="45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54 - CONTRACTUAL &amp; OTHER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(2,150,861)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(763,697)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(2,674,302)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(2,844,973)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141359"/>
                  </a:ext>
                </a:extLst>
              </a:tr>
              <a:tr h="45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55 - UTILITIES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(434,868)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(950,325)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(639,246)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2909"/>
                  </a:ext>
                </a:extLst>
              </a:tr>
              <a:tr h="45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56 - OTHER EXP/ FIN. USES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(1,166,412)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(1,149,412)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(826,778)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192.9%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28025"/>
                  </a:ext>
                </a:extLst>
              </a:tr>
              <a:tr h="45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57 - DEBT SERVICES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(1,004,519)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69629"/>
                  </a:ext>
                </a:extLst>
              </a:tr>
              <a:tr h="45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58 - CAPITAL OUTLAYS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(100,223)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(256,078)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(4,200)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8483.3%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677867"/>
                  </a:ext>
                </a:extLst>
              </a:tr>
              <a:tr h="45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59 - TRANS TO OTHR FUNDS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(4,836,482)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(8,207,622)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(3,818,978)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900073"/>
                  </a:ext>
                </a:extLst>
              </a:tr>
              <a:tr h="45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90 - BUDGETARY OFFSET ACC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436856"/>
                  </a:ext>
                </a:extLst>
              </a:tr>
              <a:tr h="45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(21,958,251)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(1,119,322)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(37,120,740)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(22,225,675)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24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14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Magnifying glass showing decling performance">
            <a:extLst>
              <a:ext uri="{FF2B5EF4-FFF2-40B4-BE49-F238E27FC236}">
                <a16:creationId xmlns:a16="http://schemas.microsoft.com/office/drawing/2014/main" id="{D013B56F-5D5D-EDD1-B2B9-491F3765B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" b="1451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59739-45C4-A241-8FC0-13B6D081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  <a:latin typeface="Bell MT" panose="02020503060305020303" pitchFamily="18" charset="0"/>
              </a:rPr>
              <a:t>Sales Tax Analysis</a:t>
            </a:r>
          </a:p>
        </p:txBody>
      </p:sp>
    </p:spTree>
    <p:extLst>
      <p:ext uri="{BB962C8B-B14F-4D97-AF65-F5344CB8AC3E}">
        <p14:creationId xmlns:p14="http://schemas.microsoft.com/office/powerpoint/2010/main" val="241137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5FD825-D19D-D87B-5982-353AA01B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49" y="431971"/>
            <a:ext cx="3734717" cy="3502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TAX TREND</a:t>
            </a:r>
            <a:br>
              <a:rPr lang="en-US" sz="5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 of January 31, 2025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Target Budget Use-58.3%</a:t>
            </a:r>
            <a:br>
              <a:rPr lang="en-US" sz="2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9548B6-6228-4BCE-60C5-FB44F019B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575299"/>
              </p:ext>
            </p:extLst>
          </p:nvPr>
        </p:nvGraphicFramePr>
        <p:xfrm>
          <a:off x="4235116" y="246647"/>
          <a:ext cx="7658101" cy="6442918"/>
        </p:xfrm>
        <a:graphic>
          <a:graphicData uri="http://schemas.openxmlformats.org/drawingml/2006/table">
            <a:tbl>
              <a:tblPr/>
              <a:tblGrid>
                <a:gridCol w="1447587">
                  <a:extLst>
                    <a:ext uri="{9D8B030D-6E8A-4147-A177-3AD203B41FA5}">
                      <a16:colId xmlns:a16="http://schemas.microsoft.com/office/drawing/2014/main" val="3640544021"/>
                    </a:ext>
                  </a:extLst>
                </a:gridCol>
                <a:gridCol w="1275838">
                  <a:extLst>
                    <a:ext uri="{9D8B030D-6E8A-4147-A177-3AD203B41FA5}">
                      <a16:colId xmlns:a16="http://schemas.microsoft.com/office/drawing/2014/main" val="2435092505"/>
                    </a:ext>
                  </a:extLst>
                </a:gridCol>
                <a:gridCol w="1018218">
                  <a:extLst>
                    <a:ext uri="{9D8B030D-6E8A-4147-A177-3AD203B41FA5}">
                      <a16:colId xmlns:a16="http://schemas.microsoft.com/office/drawing/2014/main" val="603390921"/>
                    </a:ext>
                  </a:extLst>
                </a:gridCol>
                <a:gridCol w="1018218">
                  <a:extLst>
                    <a:ext uri="{9D8B030D-6E8A-4147-A177-3AD203B41FA5}">
                      <a16:colId xmlns:a16="http://schemas.microsoft.com/office/drawing/2014/main" val="96984611"/>
                    </a:ext>
                  </a:extLst>
                </a:gridCol>
                <a:gridCol w="1021284">
                  <a:extLst>
                    <a:ext uri="{9D8B030D-6E8A-4147-A177-3AD203B41FA5}">
                      <a16:colId xmlns:a16="http://schemas.microsoft.com/office/drawing/2014/main" val="1406192312"/>
                    </a:ext>
                  </a:extLst>
                </a:gridCol>
                <a:gridCol w="981415">
                  <a:extLst>
                    <a:ext uri="{9D8B030D-6E8A-4147-A177-3AD203B41FA5}">
                      <a16:colId xmlns:a16="http://schemas.microsoft.com/office/drawing/2014/main" val="1963569118"/>
                    </a:ext>
                  </a:extLst>
                </a:gridCol>
                <a:gridCol w="895541">
                  <a:extLst>
                    <a:ext uri="{9D8B030D-6E8A-4147-A177-3AD203B41FA5}">
                      <a16:colId xmlns:a16="http://schemas.microsoft.com/office/drawing/2014/main" val="878819069"/>
                    </a:ext>
                  </a:extLst>
                </a:gridCol>
              </a:tblGrid>
              <a:tr h="28552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MARTINSVILLE, VA</a:t>
                      </a:r>
                    </a:p>
                  </a:txBody>
                  <a:tcPr marL="7729" marR="7729" marT="7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612202"/>
                  </a:ext>
                </a:extLst>
              </a:tr>
              <a:tr h="3540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TAX COLLECTION THROUGH JAN 31, 2025</a:t>
                      </a: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150115"/>
                  </a:ext>
                </a:extLst>
              </a:tr>
              <a:tr h="31978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TOTAL SALES TAXES COLLECTED AND RECEIVED</a:t>
                      </a: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638860"/>
                  </a:ext>
                </a:extLst>
              </a:tr>
              <a:tr h="259145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206168"/>
                  </a:ext>
                </a:extLst>
              </a:tr>
              <a:tr h="228421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668993"/>
                  </a:ext>
                </a:extLst>
              </a:tr>
              <a:tr h="479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COLLECTION MONTH</a:t>
                      </a:r>
                    </a:p>
                  </a:txBody>
                  <a:tcPr marL="7729" marR="7729" marT="7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RECEIVED MONTH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2024-25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2023-24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2022-23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2021-22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2020-21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2443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7729" marR="7729" marT="772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201,811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212,006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194,758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238,214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186,141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849222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7729" marR="7729" marT="772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225,942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221,446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216,649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226,075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182,103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13739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7729" marR="7729" marT="772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209,850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207,147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198,619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194,699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173,850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20436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7729" marR="7729" marT="772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211,282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327,147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206,221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197,221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188,969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944259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7729" marR="7729" marT="772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210,083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210,951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204,994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220,815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185,213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273081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7729" marR="7729" marT="772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214,224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220,310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209,599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234,554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175,624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945041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7729" marR="7729" marT="772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210,326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257,286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270,169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285,365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244,008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587314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7729" marR="7729" marT="772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199,622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166,240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315,897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180,551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32994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729" marR="7729" marT="772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208,833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198,010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198,955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181,005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22263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729" marR="7729" marT="772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233,567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220,359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240,882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237,515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98954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729" marR="7729" marT="772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212,508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197,098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208,782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202,601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20555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729" marR="7729" marT="772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201,811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211,633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202,601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207,537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529224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1,483,517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2,712,634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2,494,349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2,764,060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2,345,117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670256"/>
                  </a:ext>
                </a:extLst>
              </a:tr>
              <a:tr h="239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348843"/>
                  </a:ext>
                </a:extLst>
              </a:tr>
              <a:tr h="23662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29" marR="7729" marT="7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44056"/>
                  </a:ext>
                </a:extLst>
              </a:tr>
              <a:tr h="23662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60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23"/>
                  </a:ext>
                </a:extLst>
              </a:tr>
              <a:tr h="22842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18051"/>
                  </a:ext>
                </a:extLst>
              </a:tr>
              <a:tr h="22842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725066"/>
                  </a:ext>
                </a:extLst>
              </a:tr>
              <a:tr h="22842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303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13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50A826-E4F8-70A6-F733-023F81585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801AFB6-A642-1550-D8F8-7CC2C9341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4837D-BD40-236B-93AA-339D0F5D5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09600"/>
            <a:ext cx="9923792" cy="3413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ell MT" panose="02020503060305020303" pitchFamily="18" charset="0"/>
              </a:rPr>
              <a:t>MAJOR ENTERPRISE FUNDS</a:t>
            </a: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C31E2105-3079-F2D6-D924-5E2043508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900" y="4095750"/>
            <a:ext cx="11506200" cy="2586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FF0315-6A04-CB34-4521-C38B5D11B94D}"/>
              </a:ext>
            </a:extLst>
          </p:cNvPr>
          <p:cNvSpPr txBox="1"/>
          <p:nvPr/>
        </p:nvSpPr>
        <p:spPr>
          <a:xfrm>
            <a:off x="1219200" y="6681787"/>
            <a:ext cx="10629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143106192@N03/4356061138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25588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902CC6-7566-A850-79E7-73AA71AA9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81417-758D-23DE-8831-4D77963C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121481"/>
            <a:ext cx="4412021" cy="37328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Utility</a:t>
            </a:r>
            <a:b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 Fund</a:t>
            </a:r>
            <a:b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of January 31, 2025 </a:t>
            </a:r>
            <a:b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Budget Use-58.3%</a:t>
            </a:r>
            <a:b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sky, outdoor&#10;&#10;AI-generated content may be incorrect.">
            <a:extLst>
              <a:ext uri="{FF2B5EF4-FFF2-40B4-BE49-F238E27FC236}">
                <a16:creationId xmlns:a16="http://schemas.microsoft.com/office/drawing/2014/main" id="{036F2E6A-53E1-D30B-AA5B-08E392B8F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5525" y="4010222"/>
            <a:ext cx="4924226" cy="257067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74F41F-FD31-7B83-E359-743C41511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839744"/>
              </p:ext>
            </p:extLst>
          </p:nvPr>
        </p:nvGraphicFramePr>
        <p:xfrm>
          <a:off x="5690937" y="210553"/>
          <a:ext cx="6328607" cy="6489444"/>
        </p:xfrm>
        <a:graphic>
          <a:graphicData uri="http://schemas.openxmlformats.org/drawingml/2006/table">
            <a:tbl>
              <a:tblPr/>
              <a:tblGrid>
                <a:gridCol w="1702468">
                  <a:extLst>
                    <a:ext uri="{9D8B030D-6E8A-4147-A177-3AD203B41FA5}">
                      <a16:colId xmlns:a16="http://schemas.microsoft.com/office/drawing/2014/main" val="3685888852"/>
                    </a:ext>
                  </a:extLst>
                </a:gridCol>
                <a:gridCol w="697832">
                  <a:extLst>
                    <a:ext uri="{9D8B030D-6E8A-4147-A177-3AD203B41FA5}">
                      <a16:colId xmlns:a16="http://schemas.microsoft.com/office/drawing/2014/main" val="2240326793"/>
                    </a:ext>
                  </a:extLst>
                </a:gridCol>
                <a:gridCol w="842210">
                  <a:extLst>
                    <a:ext uri="{9D8B030D-6E8A-4147-A177-3AD203B41FA5}">
                      <a16:colId xmlns:a16="http://schemas.microsoft.com/office/drawing/2014/main" val="3767779081"/>
                    </a:ext>
                  </a:extLst>
                </a:gridCol>
                <a:gridCol w="733927">
                  <a:extLst>
                    <a:ext uri="{9D8B030D-6E8A-4147-A177-3AD203B41FA5}">
                      <a16:colId xmlns:a16="http://schemas.microsoft.com/office/drawing/2014/main" val="1388299940"/>
                    </a:ext>
                  </a:extLst>
                </a:gridCol>
                <a:gridCol w="715879">
                  <a:extLst>
                    <a:ext uri="{9D8B030D-6E8A-4147-A177-3AD203B41FA5}">
                      <a16:colId xmlns:a16="http://schemas.microsoft.com/office/drawing/2014/main" val="2832393605"/>
                    </a:ext>
                  </a:extLst>
                </a:gridCol>
                <a:gridCol w="798533">
                  <a:extLst>
                    <a:ext uri="{9D8B030D-6E8A-4147-A177-3AD203B41FA5}">
                      <a16:colId xmlns:a16="http://schemas.microsoft.com/office/drawing/2014/main" val="3398978733"/>
                    </a:ext>
                  </a:extLst>
                </a:gridCol>
                <a:gridCol w="837758">
                  <a:extLst>
                    <a:ext uri="{9D8B030D-6E8A-4147-A177-3AD203B41FA5}">
                      <a16:colId xmlns:a16="http://schemas.microsoft.com/office/drawing/2014/main" val="3846156040"/>
                    </a:ext>
                  </a:extLst>
                </a:gridCol>
              </a:tblGrid>
              <a:tr h="464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CATEGORIES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 2024-25 Actual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Encumbrances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Revised Budget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CY % of Budget Used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 2023-24 Actual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LY % of Budget Used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935855"/>
                  </a:ext>
                </a:extLst>
              </a:tr>
              <a:tr h="207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049712"/>
                  </a:ext>
                </a:extLst>
              </a:tr>
              <a:tr h="197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45 - REV-USE MONEY/PROP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54,779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96,133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57.0%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14,129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77.9%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33358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46 - CHARGES FOR SERVICES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15,716,028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24,311,431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64.6%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13,212,351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56.2%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82953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47 - RECOVERD &amp; OTHR/DEBT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43,500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27,500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158.2%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22,617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180.9%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556502"/>
                  </a:ext>
                </a:extLst>
              </a:tr>
              <a:tr h="197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48 - INTERGOV REVENUE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053445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49 - TRANS FROM OTHR FUND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156,659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313,317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50.0%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59865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90 - BUDGETARY OFFSET ACC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01683"/>
                  </a:ext>
                </a:extLst>
              </a:tr>
              <a:tr h="197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 Total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15,970,965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24,748,381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64.5%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13,249,097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54.8%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279985"/>
                  </a:ext>
                </a:extLst>
              </a:tr>
              <a:tr h="19757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747634"/>
                  </a:ext>
                </a:extLst>
              </a:tr>
              <a:tr h="207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295990"/>
                  </a:ext>
                </a:extLst>
              </a:tr>
              <a:tr h="197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50 - SALARY AND BENEFITS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(1,411,386)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(2,308,804)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61.1%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(1,083,629)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57.6%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E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362174"/>
                  </a:ext>
                </a:extLst>
              </a:tr>
              <a:tr h="197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52 - SUPPLIES &amp; MATERIALS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(125,838)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(12,469)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(316,950)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43.6%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(219,710)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71.2%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021712"/>
                  </a:ext>
                </a:extLst>
              </a:tr>
              <a:tr h="171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53 - PROF. SERVICES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(7,762)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(82,850)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(43,059)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23.4%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715930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54 - CONTRACTUAL &amp; OTHER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(425,649)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(8,020)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(1,639,196)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26.7%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(679,552)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48.8%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021639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55 - UTILITIES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(7,114,966)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(17,481)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(18,708,179)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(7,440,894)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42.4%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605654"/>
                  </a:ext>
                </a:extLst>
              </a:tr>
              <a:tr h="197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56 - OTHER EXP/ FIN. USES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(14,001)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(58,250)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24.0%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(30,782)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53.3%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486873"/>
                  </a:ext>
                </a:extLst>
              </a:tr>
              <a:tr h="197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57 - DEBT SERVICES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(407,605)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(407,604)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(385,212)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835168"/>
                  </a:ext>
                </a:extLst>
              </a:tr>
              <a:tr h="197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58 - CAPITAL OUTLAYS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(278,391)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86225"/>
                  </a:ext>
                </a:extLst>
              </a:tr>
              <a:tr h="197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59 - TRANS TO OTHR FUNDS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49026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90 - BUDGETARY OFFSET ACC</a:t>
                      </a:r>
                    </a:p>
                  </a:txBody>
                  <a:tcPr marL="76788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36891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 Total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(9,507,208)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(316,361)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(23,521,833)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41.8%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(9,882,838)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40.9%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366526"/>
                  </a:ext>
                </a:extLst>
              </a:tr>
              <a:tr h="1975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43010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Excess Rev. Over  (Under) Exp.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6,463,757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(316,361)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1,226,548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500.9%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3,366,260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C7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598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9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BD6A-FABF-26EC-4250-786B4837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5" y="235888"/>
            <a:ext cx="4412021" cy="39075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&amp; Sewer Utility</a:t>
            </a:r>
            <a:br>
              <a:rPr lang="en-US" sz="10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 Fund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of January 31, 2025 </a:t>
            </a:r>
            <a:b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Budget Use-58.3%</a:t>
            </a:r>
            <a:b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outdoor, sky, person, child&#10;&#10;AI-generated content may be incorrect.">
            <a:extLst>
              <a:ext uri="{FF2B5EF4-FFF2-40B4-BE49-F238E27FC236}">
                <a16:creationId xmlns:a16="http://schemas.microsoft.com/office/drawing/2014/main" id="{454A7B90-1A4F-DB8B-E71C-0F7C1DE8C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282" y="4645085"/>
            <a:ext cx="4991317" cy="2193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04B18-1765-FD73-6909-2C8699706528}"/>
              </a:ext>
            </a:extLst>
          </p:cNvPr>
          <p:cNvSpPr txBox="1"/>
          <p:nvPr/>
        </p:nvSpPr>
        <p:spPr>
          <a:xfrm>
            <a:off x="121366" y="7009811"/>
            <a:ext cx="227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mynextmove.org/profile/summary/51-8031.0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DF8558-26DA-685A-5DFB-A8EFFC99E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021269"/>
              </p:ext>
            </p:extLst>
          </p:nvPr>
        </p:nvGraphicFramePr>
        <p:xfrm>
          <a:off x="5660858" y="300789"/>
          <a:ext cx="6340860" cy="6376156"/>
        </p:xfrm>
        <a:graphic>
          <a:graphicData uri="http://schemas.openxmlformats.org/drawingml/2006/table">
            <a:tbl>
              <a:tblPr/>
              <a:tblGrid>
                <a:gridCol w="1565514">
                  <a:extLst>
                    <a:ext uri="{9D8B030D-6E8A-4147-A177-3AD203B41FA5}">
                      <a16:colId xmlns:a16="http://schemas.microsoft.com/office/drawing/2014/main" val="2419690496"/>
                    </a:ext>
                  </a:extLst>
                </a:gridCol>
                <a:gridCol w="843172">
                  <a:extLst>
                    <a:ext uri="{9D8B030D-6E8A-4147-A177-3AD203B41FA5}">
                      <a16:colId xmlns:a16="http://schemas.microsoft.com/office/drawing/2014/main" val="1483827375"/>
                    </a:ext>
                  </a:extLst>
                </a:gridCol>
                <a:gridCol w="811651">
                  <a:extLst>
                    <a:ext uri="{9D8B030D-6E8A-4147-A177-3AD203B41FA5}">
                      <a16:colId xmlns:a16="http://schemas.microsoft.com/office/drawing/2014/main" val="3070300077"/>
                    </a:ext>
                  </a:extLst>
                </a:gridCol>
                <a:gridCol w="819531">
                  <a:extLst>
                    <a:ext uri="{9D8B030D-6E8A-4147-A177-3AD203B41FA5}">
                      <a16:colId xmlns:a16="http://schemas.microsoft.com/office/drawing/2014/main" val="933648702"/>
                    </a:ext>
                  </a:extLst>
                </a:gridCol>
                <a:gridCol w="693449">
                  <a:extLst>
                    <a:ext uri="{9D8B030D-6E8A-4147-A177-3AD203B41FA5}">
                      <a16:colId xmlns:a16="http://schemas.microsoft.com/office/drawing/2014/main" val="369376968"/>
                    </a:ext>
                  </a:extLst>
                </a:gridCol>
                <a:gridCol w="809025">
                  <a:extLst>
                    <a:ext uri="{9D8B030D-6E8A-4147-A177-3AD203B41FA5}">
                      <a16:colId xmlns:a16="http://schemas.microsoft.com/office/drawing/2014/main" val="4190810758"/>
                    </a:ext>
                  </a:extLst>
                </a:gridCol>
                <a:gridCol w="798518">
                  <a:extLst>
                    <a:ext uri="{9D8B030D-6E8A-4147-A177-3AD203B41FA5}">
                      <a16:colId xmlns:a16="http://schemas.microsoft.com/office/drawing/2014/main" val="527781922"/>
                    </a:ext>
                  </a:extLst>
                </a:gridCol>
              </a:tblGrid>
              <a:tr h="437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CATEGORIES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 2024-25 Actual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Encumbrances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Revised Budget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CY % of Budget Used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 2023-24 Actual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LY Actual % of Budget Used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82494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Revenue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48357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45 - REV-USE MONEY/PROP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132,729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217,512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61.0%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120,542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58.4%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122122"/>
                  </a:ext>
                </a:extLst>
              </a:tr>
              <a:tr h="303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46 - CHARGES FOR SERVICES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5,748,409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9,291,560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61.9%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5,174,365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58.9%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325655"/>
                  </a:ext>
                </a:extLst>
              </a:tr>
              <a:tr h="303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47 - RECOVERD &amp; OTHR/DEBT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9,336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933.6%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974591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48 - INTERGOV REVENUE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252951"/>
                  </a:ext>
                </a:extLst>
              </a:tr>
              <a:tr h="303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49 - TRANS FROM OTHR FUND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247122"/>
                  </a:ext>
                </a:extLst>
              </a:tr>
              <a:tr h="303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90 - BUDGETARY OFFSET ACC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314,817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3889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Revenue Total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5,881,138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9,823,889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59.9%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5,304,242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44.4%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469045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074486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Expense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365876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50 - SALARY AND BENEFITS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(1,720,922)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(3,073,059)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56.0%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(1,605,225)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53.4%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364063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52 - SUPPLIES &amp; MATERIALS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(651,658)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(2,455)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(772,600)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84.7%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(533,565)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50.3%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248791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53 - PROF. SERVICES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(402,134)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(135,000)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297.9%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(139,471)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107.3%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943166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54 - CONTRACTUAL &amp; OTHER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(361,901)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(79,471)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(799,132)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55.8%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(1,214,552)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77.2%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526585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55 - UTILITIES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(690,770)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(1,200,710)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(573,111)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47.7%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714540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56 - OTHER EXP/ FIN. USES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(19,522)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(25,975)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75.2%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(12,747)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647801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57 - DEBT SERVICES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(266,975)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(625,702)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63.6%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91022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58 - CAPITAL OUTLAYS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(396,893)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(1,786,350)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48.1%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941167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59 - TRANS TO OTHR FUNDS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(1,694,762)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(3,489,524)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(125,000)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50.0%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18875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60 - PILOT &amp; ADMIN FEES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(426,889)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0857"/>
                  </a:ext>
                </a:extLst>
              </a:tr>
              <a:tr h="303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90 - BUDGETARY OFFSET ACC</a:t>
                      </a:r>
                    </a:p>
                  </a:txBody>
                  <a:tcPr marL="71464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739672"/>
                  </a:ext>
                </a:extLst>
              </a:tr>
              <a:tr h="229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Expense Total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(6,205,538)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(81,926)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(9,922,889)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63.4%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(6,615,722)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55.4%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76728"/>
                  </a:ext>
                </a:extLst>
              </a:tr>
              <a:tr h="24051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E6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093219"/>
                  </a:ext>
                </a:extLst>
              </a:tr>
              <a:tr h="2405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Excess Rev. Over  (Under) Exp.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(324,400)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(81,926)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(99,000)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414.9%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(1,311,480)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940" marR="7940" marT="7940" marB="0" anchor="b">
                    <a:lnL w="6350" cap="flat" cmpd="sng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104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47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022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2444</Words>
  <Application>Microsoft Office PowerPoint</Application>
  <PresentationFormat>Widescreen</PresentationFormat>
  <Paragraphs>1018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Monthly Financial Report- As of January 31, 2025</vt:lpstr>
      <vt:lpstr>GENERAL     FUND SUMMARY  as of January 31, 2025  Target Budget Use-58.3%  </vt:lpstr>
      <vt:lpstr>GENERAL FUND REVENUES     as of January 31, 2025  Target Budget Use-58.3%</vt:lpstr>
      <vt:lpstr>GENERAL FUND EXPENSES    as of January 31, 2025   Target Budget Use-58.3%</vt:lpstr>
      <vt:lpstr>Sales Tax Analysis</vt:lpstr>
      <vt:lpstr>SALES TAX TREND     as of January 31, 2025   Target Budget Use-58.3%  </vt:lpstr>
      <vt:lpstr>MAJOR ENTERPRISE FUNDS</vt:lpstr>
      <vt:lpstr> Electric Utility Enterprise Fund  as of January 31, 2025   Target Budget Use-58.3%  </vt:lpstr>
      <vt:lpstr>Water &amp; Sewer Utility Enterprise Fund  as of January 31, 2025   Target Budget Use-58.3% </vt:lpstr>
      <vt:lpstr>MiNet Enterprise Fund  as of January 31, 2025   Target Budget Use-58.3% </vt:lpstr>
      <vt:lpstr>Refuse Enterprise Fund  as of January 31, 2025   Target Budget Use-58.3% </vt:lpstr>
      <vt:lpstr>Questions &amp; Comments</vt:lpstr>
    </vt:vector>
  </TitlesOfParts>
  <Company>City of Martinsville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Financial Report</dc:title>
  <dc:creator>Mandy McGhee</dc:creator>
  <cp:lastModifiedBy>Edena Reese-Atmore</cp:lastModifiedBy>
  <cp:revision>75</cp:revision>
  <cp:lastPrinted>2024-06-25T17:33:16Z</cp:lastPrinted>
  <dcterms:created xsi:type="dcterms:W3CDTF">2024-02-23T05:32:28Z</dcterms:created>
  <dcterms:modified xsi:type="dcterms:W3CDTF">2025-02-25T19:03:54Z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2024-02-23T07:47:13Z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51e0f26f-701f-4fad-b18f-1c574d09532d</vt:lpwstr>
  </property>
  <property fmtid="{D5CDD505-2E9C-101B-9397-08002B2CF9AE}" pid="7" name="MSIP_Label_defa4170-0d19-0005-0004-bc88714345d2_ActionId">
    <vt:lpwstr>1b8b2810-3cda-4a07-a560-c52c4836ff54</vt:lpwstr>
  </property>
  <property fmtid="{D5CDD505-2E9C-101B-9397-08002B2CF9AE}" pid="8" name="MSIP_Label_defa4170-0d19-0005-0004-bc88714345d2_ContentBits">
    <vt:lpwstr>0</vt:lpwstr>
  </property>
</Properties>
</file>